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42803763" cy="30275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B7AC"/>
    <a:srgbClr val="E7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7" autoAdjust="0"/>
    <p:restoredTop sz="94660"/>
  </p:normalViewPr>
  <p:slideViewPr>
    <p:cSldViewPr snapToGrid="0">
      <p:cViewPr varScale="1">
        <p:scale>
          <a:sx n="26" d="100"/>
          <a:sy n="26" d="100"/>
        </p:scale>
        <p:origin x="135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salm_128\Downloads\PUSH%20Figures%2022Jun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salm_128\Dropbox\Postdoc\Rebecca%20Guy%20-%20DCE%20HIVST%20in%20Australia%20PUSH%20Study\Phase%202%20paper%20-%20with%20Dana\PUSH%20Figures%2024Jun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600" b="0" i="0" baseline="0" dirty="0">
                <a:effectLst/>
              </a:rPr>
              <a:t>Self-evaluated level of ease of using </a:t>
            </a:r>
            <a:r>
              <a:rPr lang="en-GB" sz="3600" b="0" i="0" baseline="0" dirty="0" err="1">
                <a:effectLst/>
              </a:rPr>
              <a:t>AtomoRapid</a:t>
            </a:r>
            <a:r>
              <a:rPr lang="en-GB" sz="3600" b="0" i="0" baseline="0" dirty="0">
                <a:effectLst/>
              </a:rPr>
              <a:t> HIVST</a:t>
            </a:r>
            <a:endParaRPr lang="en-AU" sz="3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'Self-eval ease'!$B$39:$B$47</c:f>
              <c:strCache>
                <c:ptCount val="9"/>
                <c:pt idx="0">
                  <c:v>Check the expiry date</c:v>
                </c:pt>
                <c:pt idx="1">
                  <c:v>Removing green safety cap</c:v>
                </c:pt>
                <c:pt idx="2">
                  <c:v>Massaging finger firmly for bloodflow</c:v>
                </c:pt>
                <c:pt idx="3">
                  <c:v>Pricking finger with the lancet</c:v>
                </c:pt>
                <c:pt idx="4">
                  <c:v>Filling collection channel with blood</c:v>
                </c:pt>
                <c:pt idx="5">
                  <c:v>Activating the test</c:v>
                </c:pt>
                <c:pt idx="6">
                  <c:v>Timing the test</c:v>
                </c:pt>
                <c:pt idx="7">
                  <c:v>Reading the test results</c:v>
                </c:pt>
                <c:pt idx="8">
                  <c:v>Interpreting the test results</c:v>
                </c:pt>
              </c:strCache>
            </c:strRef>
          </c:cat>
          <c:val>
            <c:numRef>
              <c:f>'Self-eval ease'!$B$27:$B$35</c:f>
              <c:numCache>
                <c:formatCode>General</c:formatCode>
                <c:ptCount val="9"/>
                <c:pt idx="0">
                  <c:v>62.4</c:v>
                </c:pt>
                <c:pt idx="1">
                  <c:v>94.1</c:v>
                </c:pt>
                <c:pt idx="2">
                  <c:v>89.4</c:v>
                </c:pt>
                <c:pt idx="3">
                  <c:v>82.9</c:v>
                </c:pt>
                <c:pt idx="4">
                  <c:v>63.9</c:v>
                </c:pt>
                <c:pt idx="5">
                  <c:v>86.4</c:v>
                </c:pt>
                <c:pt idx="6">
                  <c:v>91.2</c:v>
                </c:pt>
                <c:pt idx="7">
                  <c:v>89.3</c:v>
                </c:pt>
                <c:pt idx="8">
                  <c:v>87.6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55-1A45-B5BA-DCAF7D8EE4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00249280"/>
        <c:axId val="-1500247328"/>
      </c:barChart>
      <c:catAx>
        <c:axId val="-150024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500247328"/>
        <c:crosses val="autoZero"/>
        <c:auto val="1"/>
        <c:lblAlgn val="ctr"/>
        <c:lblOffset val="100"/>
        <c:noMultiLvlLbl val="0"/>
      </c:catAx>
      <c:valAx>
        <c:axId val="-150024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 b="0" i="0" baseline="0" dirty="0">
                    <a:effectLst/>
                  </a:rPr>
                  <a:t>Percentage of participants who found step easy (%)</a:t>
                </a:r>
                <a:endParaRPr lang="en-AU" sz="20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50024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600" dirty="0"/>
              <a:t>Self-evaluated</a:t>
            </a:r>
            <a:r>
              <a:rPr lang="en-GB" sz="3600" baseline="0" dirty="0"/>
              <a:t> l</a:t>
            </a:r>
            <a:r>
              <a:rPr lang="en-GB" sz="3600" dirty="0"/>
              <a:t>evel of ease of using </a:t>
            </a:r>
            <a:r>
              <a:rPr lang="en-GB" sz="3600" baseline="0" dirty="0" err="1"/>
              <a:t>Oraquick</a:t>
            </a:r>
            <a:r>
              <a:rPr lang="en-GB" sz="3600" baseline="0" dirty="0"/>
              <a:t> HIVST</a:t>
            </a:r>
            <a:endParaRPr lang="en-GB" sz="3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'Self-eval ease'!$B$14:$B$21</c:f>
              <c:strCache>
                <c:ptCount val="8"/>
                <c:pt idx="0">
                  <c:v>Check the expiry date</c:v>
                </c:pt>
                <c:pt idx="1">
                  <c:v>Removing the cap from the tube </c:v>
                </c:pt>
                <c:pt idx="2">
                  <c:v>Placing the test tube in the stand</c:v>
                </c:pt>
                <c:pt idx="3">
                  <c:v>Swabbing upper and lower gums</c:v>
                </c:pt>
                <c:pt idx="4">
                  <c:v>Inserting test device into tube</c:v>
                </c:pt>
                <c:pt idx="5">
                  <c:v>Timing the test</c:v>
                </c:pt>
                <c:pt idx="6">
                  <c:v>Reading test results</c:v>
                </c:pt>
                <c:pt idx="7">
                  <c:v>Interpreting test results</c:v>
                </c:pt>
              </c:strCache>
            </c:strRef>
          </c:cat>
          <c:val>
            <c:numRef>
              <c:f>'Self-eval ease'!$C$3:$C$10</c:f>
              <c:numCache>
                <c:formatCode>General</c:formatCode>
                <c:ptCount val="8"/>
                <c:pt idx="0">
                  <c:v>48.1</c:v>
                </c:pt>
                <c:pt idx="1">
                  <c:v>92.4</c:v>
                </c:pt>
                <c:pt idx="2">
                  <c:v>74.599999999999994</c:v>
                </c:pt>
                <c:pt idx="3">
                  <c:v>97.1</c:v>
                </c:pt>
                <c:pt idx="4">
                  <c:v>97.7</c:v>
                </c:pt>
                <c:pt idx="5">
                  <c:v>98.2</c:v>
                </c:pt>
                <c:pt idx="6">
                  <c:v>97</c:v>
                </c:pt>
                <c:pt idx="7">
                  <c:v>95.8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C0-5443-8839-FC4C8A80D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497230752"/>
        <c:axId val="-1497226160"/>
      </c:barChart>
      <c:catAx>
        <c:axId val="-149723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497226160"/>
        <c:crosses val="autoZero"/>
        <c:auto val="1"/>
        <c:lblAlgn val="ctr"/>
        <c:lblOffset val="100"/>
        <c:noMultiLvlLbl val="0"/>
      </c:catAx>
      <c:valAx>
        <c:axId val="-14972261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/>
                  <a:t>Percentage</a:t>
                </a:r>
                <a:r>
                  <a:rPr lang="en-GB" sz="2000" baseline="0"/>
                  <a:t> of participants who found step easy (%)</a:t>
                </a:r>
                <a:endParaRPr lang="en-GB" sz="2000"/>
              </a:p>
            </c:rich>
          </c:tx>
          <c:layout>
            <c:manualLayout>
              <c:xMode val="edge"/>
              <c:yMode val="edge"/>
              <c:x val="1.21632925066369E-2"/>
              <c:y val="8.237581444585080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49723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282" y="4954765"/>
            <a:ext cx="36383199" cy="10540259"/>
          </a:xfrm>
        </p:spPr>
        <p:txBody>
          <a:bodyPr anchor="b"/>
          <a:lstStyle>
            <a:lvl1pPr algn="ctr">
              <a:defRPr sz="264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0471" y="15901497"/>
            <a:ext cx="32102822" cy="7309499"/>
          </a:xfrm>
        </p:spPr>
        <p:txBody>
          <a:bodyPr/>
          <a:lstStyle>
            <a:lvl1pPr marL="0" indent="0" algn="ctr">
              <a:buNone/>
              <a:defRPr sz="10595"/>
            </a:lvl1pPr>
            <a:lvl2pPr marL="2018355" indent="0" algn="ctr">
              <a:buNone/>
              <a:defRPr sz="8829"/>
            </a:lvl2pPr>
            <a:lvl3pPr marL="4036710" indent="0" algn="ctr">
              <a:buNone/>
              <a:defRPr sz="7946"/>
            </a:lvl3pPr>
            <a:lvl4pPr marL="6055065" indent="0" algn="ctr">
              <a:buNone/>
              <a:defRPr sz="7063"/>
            </a:lvl4pPr>
            <a:lvl5pPr marL="8073420" indent="0" algn="ctr">
              <a:buNone/>
              <a:defRPr sz="7063"/>
            </a:lvl5pPr>
            <a:lvl6pPr marL="10091776" indent="0" algn="ctr">
              <a:buNone/>
              <a:defRPr sz="7063"/>
            </a:lvl6pPr>
            <a:lvl7pPr marL="12110131" indent="0" algn="ctr">
              <a:buNone/>
              <a:defRPr sz="7063"/>
            </a:lvl7pPr>
            <a:lvl8pPr marL="14128486" indent="0" algn="ctr">
              <a:buNone/>
              <a:defRPr sz="7063"/>
            </a:lvl8pPr>
            <a:lvl9pPr marL="16146841" indent="0" algn="ctr">
              <a:buNone/>
              <a:defRPr sz="70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549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55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31445" y="1611875"/>
            <a:ext cx="9229561" cy="25656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2761" y="1611875"/>
            <a:ext cx="27153637" cy="256568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80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09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467" y="7547788"/>
            <a:ext cx="36918246" cy="12593645"/>
          </a:xfrm>
        </p:spPr>
        <p:txBody>
          <a:bodyPr anchor="b"/>
          <a:lstStyle>
            <a:lvl1pPr>
              <a:defRPr sz="264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467" y="20260574"/>
            <a:ext cx="36918246" cy="6622701"/>
          </a:xfrm>
        </p:spPr>
        <p:txBody>
          <a:bodyPr/>
          <a:lstStyle>
            <a:lvl1pPr marL="0" indent="0">
              <a:buNone/>
              <a:defRPr sz="10595">
                <a:solidFill>
                  <a:schemeClr val="tx1"/>
                </a:solidFill>
              </a:defRPr>
            </a:lvl1pPr>
            <a:lvl2pPr marL="2018355" indent="0">
              <a:buNone/>
              <a:defRPr sz="8829">
                <a:solidFill>
                  <a:schemeClr val="tx1">
                    <a:tint val="75000"/>
                  </a:schemeClr>
                </a:solidFill>
              </a:defRPr>
            </a:lvl2pPr>
            <a:lvl3pPr marL="4036710" indent="0">
              <a:buNone/>
              <a:defRPr sz="7946">
                <a:solidFill>
                  <a:schemeClr val="tx1">
                    <a:tint val="75000"/>
                  </a:schemeClr>
                </a:solidFill>
              </a:defRPr>
            </a:lvl3pPr>
            <a:lvl4pPr marL="6055065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4pPr>
            <a:lvl5pPr marL="8073420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5pPr>
            <a:lvl6pPr marL="1009177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6pPr>
            <a:lvl7pPr marL="1211013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7pPr>
            <a:lvl8pPr marL="1412848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8pPr>
            <a:lvl9pPr marL="1614684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23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2759" y="8059374"/>
            <a:ext cx="18191599" cy="192093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69405" y="8059374"/>
            <a:ext cx="18191599" cy="192093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162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1611882"/>
            <a:ext cx="36918246" cy="58518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339" y="7421634"/>
            <a:ext cx="18107995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8339" y="11058863"/>
            <a:ext cx="18107995" cy="162659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9408" y="7421634"/>
            <a:ext cx="18197174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9408" y="11058863"/>
            <a:ext cx="18197174" cy="162659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2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87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518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7174" y="4359077"/>
            <a:ext cx="21669405" cy="21515024"/>
          </a:xfrm>
        </p:spPr>
        <p:txBody>
          <a:bodyPr/>
          <a:lstStyle>
            <a:lvl1pPr>
              <a:defRPr sz="14127"/>
            </a:lvl1pPr>
            <a:lvl2pPr>
              <a:defRPr sz="12361"/>
            </a:lvl2pPr>
            <a:lvl3pPr>
              <a:defRPr sz="10595"/>
            </a:lvl3pPr>
            <a:lvl4pPr>
              <a:defRPr sz="8829"/>
            </a:lvl4pPr>
            <a:lvl5pPr>
              <a:defRPr sz="8829"/>
            </a:lvl5pPr>
            <a:lvl6pPr>
              <a:defRPr sz="8829"/>
            </a:lvl6pPr>
            <a:lvl7pPr>
              <a:defRPr sz="8829"/>
            </a:lvl7pPr>
            <a:lvl8pPr>
              <a:defRPr sz="8829"/>
            </a:lvl8pPr>
            <a:lvl9pPr>
              <a:defRPr sz="882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820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97174" y="4359077"/>
            <a:ext cx="21669405" cy="21515024"/>
          </a:xfrm>
        </p:spPr>
        <p:txBody>
          <a:bodyPr anchor="t"/>
          <a:lstStyle>
            <a:lvl1pPr marL="0" indent="0">
              <a:buNone/>
              <a:defRPr sz="14127"/>
            </a:lvl1pPr>
            <a:lvl2pPr marL="2018355" indent="0">
              <a:buNone/>
              <a:defRPr sz="12361"/>
            </a:lvl2pPr>
            <a:lvl3pPr marL="4036710" indent="0">
              <a:buNone/>
              <a:defRPr sz="10595"/>
            </a:lvl3pPr>
            <a:lvl4pPr marL="6055065" indent="0">
              <a:buNone/>
              <a:defRPr sz="8829"/>
            </a:lvl4pPr>
            <a:lvl5pPr marL="8073420" indent="0">
              <a:buNone/>
              <a:defRPr sz="8829"/>
            </a:lvl5pPr>
            <a:lvl6pPr marL="10091776" indent="0">
              <a:buNone/>
              <a:defRPr sz="8829"/>
            </a:lvl6pPr>
            <a:lvl7pPr marL="12110131" indent="0">
              <a:buNone/>
              <a:defRPr sz="8829"/>
            </a:lvl7pPr>
            <a:lvl8pPr marL="14128486" indent="0">
              <a:buNone/>
              <a:defRPr sz="8829"/>
            </a:lvl8pPr>
            <a:lvl9pPr marL="16146841" indent="0">
              <a:buNone/>
              <a:defRPr sz="882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DE8-AE3D-40A8-90B8-FB90AC599C3D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4D90-E909-4F87-A3D0-77D3250A7A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60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2759" y="1611882"/>
            <a:ext cx="36918246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759" y="8059374"/>
            <a:ext cx="36918246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759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44DE8-AE3D-40A8-90B8-FB90AC599C3D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8747" y="28060644"/>
            <a:ext cx="1444627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30157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4D90-E909-4F87-A3D0-77D3250A7A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66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036710" rtl="0" eaLnBrk="1" latinLnBrk="0" hangingPunct="1">
        <a:lnSpc>
          <a:spcPct val="90000"/>
        </a:lnSpc>
        <a:spcBef>
          <a:spcPct val="0"/>
        </a:spcBef>
        <a:buNone/>
        <a:defRPr sz="19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9178" indent="-1009178" algn="l" defTabSz="4036710" rtl="0" eaLnBrk="1" latinLnBrk="0" hangingPunct="1">
        <a:lnSpc>
          <a:spcPct val="90000"/>
        </a:lnSpc>
        <a:spcBef>
          <a:spcPts val="4415"/>
        </a:spcBef>
        <a:buFont typeface="Arial" panose="020B0604020202020204" pitchFamily="34" charset="0"/>
        <a:buChar char="•"/>
        <a:defRPr sz="12361" kern="1200">
          <a:solidFill>
            <a:schemeClr val="tx1"/>
          </a:solidFill>
          <a:latin typeface="+mn-lt"/>
          <a:ea typeface="+mn-ea"/>
          <a:cs typeface="+mn-cs"/>
        </a:defRPr>
      </a:lvl1pPr>
      <a:lvl2pPr marL="302753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10595" kern="1200">
          <a:solidFill>
            <a:schemeClr val="tx1"/>
          </a:solidFill>
          <a:latin typeface="+mn-lt"/>
          <a:ea typeface="+mn-ea"/>
          <a:cs typeface="+mn-cs"/>
        </a:defRPr>
      </a:lvl2pPr>
      <a:lvl3pPr marL="504588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8829" kern="1200">
          <a:solidFill>
            <a:schemeClr val="tx1"/>
          </a:solidFill>
          <a:latin typeface="+mn-lt"/>
          <a:ea typeface="+mn-ea"/>
          <a:cs typeface="+mn-cs"/>
        </a:defRPr>
      </a:lvl3pPr>
      <a:lvl4pPr marL="706424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908259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110095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311930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513766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7156019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1pPr>
      <a:lvl2pPr marL="201835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403671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3pPr>
      <a:lvl4pPr marL="605506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807342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009177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211013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412848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614684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hart" Target="../charts/chart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hyperlink" Target="mailto:Jason.Ong@monash.edu" TargetMode="External"/><Relationship Id="rId2" Type="http://schemas.openxmlformats.org/officeDocument/2006/relationships/audio" Target="../media/media1.m4a"/><Relationship Id="rId16" Type="http://schemas.openxmlformats.org/officeDocument/2006/relationships/image" Target="../media/image10.png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42803763" cy="3338521"/>
          </a:xfrm>
          <a:prstGeom prst="rect">
            <a:avLst/>
          </a:prstGeom>
          <a:solidFill>
            <a:srgbClr val="E7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64" dirty="0">
              <a:solidFill>
                <a:srgbClr val="C0000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46332" y="3927243"/>
            <a:ext cx="14378849" cy="71833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21024" tIns="21024" rIns="21024" bIns="21024" numCol="1" anchor="t" anchorCtr="0" compatLnSpc="1">
            <a:prstTxWarp prst="textNoShape">
              <a:avLst/>
            </a:prstTxWarp>
          </a:bodyPr>
          <a:lstStyle/>
          <a:p>
            <a:pPr algn="ctr" defTabSz="525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E72240"/>
                </a:solidFill>
                <a:latin typeface="Arial" panose="020B0604020202020204" pitchFamily="34" charset="0"/>
              </a:rPr>
              <a:t>BACKGROUND</a:t>
            </a:r>
          </a:p>
          <a:p>
            <a:pPr marL="457200" indent="-457200" defTabSz="52557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HIV self-testing is acceptable and increases uptake of testing</a:t>
            </a:r>
          </a:p>
          <a:p>
            <a:pPr marL="457200" indent="-457200" defTabSz="52557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In many high-income settings, only one test has received regulatory approval</a:t>
            </a:r>
          </a:p>
          <a:p>
            <a:pPr marL="457200" indent="-457200" defTabSz="52557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To our best knowledge, there is no randomized real-world preference and usability study of HIVST among gay, bisexual and other men who have sex with men (GBM) living in a high-income country</a:t>
            </a:r>
            <a:endParaRPr lang="en-GB" sz="4800" dirty="0"/>
          </a:p>
          <a:p>
            <a:pPr marL="457200" indent="-457200" algn="just" defTabSz="52557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3200" b="1" dirty="0">
              <a:solidFill>
                <a:srgbClr val="E7224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46332" y="11110620"/>
            <a:ext cx="14378849" cy="133180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21024" tIns="21024" rIns="21024" bIns="21024" numCol="1" anchor="t" anchorCtr="0" compatLnSpc="1">
            <a:prstTxWarp prst="textNoShape">
              <a:avLst/>
            </a:prstTxWarp>
          </a:bodyPr>
          <a:lstStyle/>
          <a:p>
            <a:pPr algn="ctr" defTabSz="525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E72240"/>
                </a:solidFill>
                <a:latin typeface="Arial" panose="020B0604020202020204" pitchFamily="34" charset="0"/>
              </a:rPr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/>
              <a:t>Who participated?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4800" dirty="0"/>
              <a:t>170 GBM, age &gt;18 years and HIV-negative recruited from two sexual health clinics in Australia and Grindr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/>
              <a:t>What did they do?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4800" dirty="0"/>
              <a:t>Participants used two self-test kits in random order (one oral, one finger-prick test)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4800" dirty="0"/>
              <a:t>Completed a questionnaire regarding their testing experience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4800" dirty="0"/>
              <a:t>A study nurse observed the participant during self-testing to note any deviations from kit instructions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/>
              <a:t>Statistical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4800" dirty="0"/>
              <a:t>Multivariable models were used to examine factors associated with future use of HIVST kits – adjusted for age, education and ethnicity.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To purchase the </a:t>
            </a:r>
            <a:r>
              <a:rPr lang="en-US" sz="4800" dirty="0" err="1"/>
              <a:t>Atomo</a:t>
            </a:r>
            <a:r>
              <a:rPr lang="en-US" sz="4800" dirty="0"/>
              <a:t> kit in Australia, buyers must watch an instructional video. In our study, we made this optional and only 5% watched the video.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05181" y="297559"/>
            <a:ext cx="41211499" cy="172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7B6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1024" tIns="21024" rIns="21024" bIns="21024" numCol="1" anchor="t" anchorCtr="0" compatLnSpc="1">
            <a:prstTxWarp prst="textNoShape">
              <a:avLst/>
            </a:prstTxWarp>
          </a:bodyPr>
          <a:lstStyle/>
          <a:p>
            <a:pPr algn="ctr" defTabSz="525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6000" b="1" dirty="0">
                <a:solidFill>
                  <a:schemeClr val="bg1"/>
                </a:solidFill>
              </a:rPr>
              <a:t>Randomized comparison of the preference and usability of two HIV self-testing kits among Australian gay and bisexual men </a:t>
            </a:r>
            <a:endParaRPr lang="en-GB" sz="6000" dirty="0">
              <a:solidFill>
                <a:schemeClr val="bg1"/>
              </a:solidFill>
            </a:endParaRPr>
          </a:p>
          <a:p>
            <a:pPr algn="ctr" defTabSz="52557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05181" y="1622034"/>
            <a:ext cx="41102279" cy="180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7B6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1024" tIns="21024" rIns="21024" bIns="21024" numCol="1" anchor="t" anchorCtr="0" compatLnSpc="1">
            <a:prstTxWarp prst="textNoShape">
              <a:avLst/>
            </a:prstTxWarp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Jason J. Ong</a:t>
            </a:r>
            <a:r>
              <a:rPr lang="en-GB" sz="3200" baseline="30000" dirty="0">
                <a:solidFill>
                  <a:schemeClr val="bg1"/>
                </a:solidFill>
              </a:rPr>
              <a:t>1,2</a:t>
            </a:r>
            <a:r>
              <a:rPr lang="en-GB" sz="3200" dirty="0">
                <a:solidFill>
                  <a:schemeClr val="bg1"/>
                </a:solidFill>
              </a:rPr>
              <a:t>, Kirsty Smith</a:t>
            </a:r>
            <a:r>
              <a:rPr lang="en-GB" sz="3200" baseline="30000" dirty="0">
                <a:solidFill>
                  <a:schemeClr val="bg1"/>
                </a:solidFill>
              </a:rPr>
              <a:t>3</a:t>
            </a:r>
            <a:r>
              <a:rPr lang="en-GB" sz="3200" dirty="0">
                <a:solidFill>
                  <a:schemeClr val="bg1"/>
                </a:solidFill>
              </a:rPr>
              <a:t>, Muhammad Jamil</a:t>
            </a:r>
            <a:r>
              <a:rPr lang="en-GB" sz="3200" baseline="30000" dirty="0">
                <a:solidFill>
                  <a:schemeClr val="bg1"/>
                </a:solidFill>
              </a:rPr>
              <a:t>4</a:t>
            </a:r>
            <a:r>
              <a:rPr lang="en-GB" sz="3200" dirty="0">
                <a:solidFill>
                  <a:schemeClr val="bg1"/>
                </a:solidFill>
              </a:rPr>
              <a:t>, Dana Y.L. Lee</a:t>
            </a:r>
            <a:r>
              <a:rPr lang="en-GB" sz="3200" baseline="30000" dirty="0">
                <a:solidFill>
                  <a:schemeClr val="bg1"/>
                </a:solidFill>
              </a:rPr>
              <a:t>2</a:t>
            </a:r>
            <a:r>
              <a:rPr lang="en-GB" sz="3200" dirty="0">
                <a:solidFill>
                  <a:schemeClr val="bg1"/>
                </a:solidFill>
              </a:rPr>
              <a:t>, </a:t>
            </a:r>
            <a:r>
              <a:rPr lang="en-GB" sz="3200" dirty="0" err="1">
                <a:solidFill>
                  <a:schemeClr val="bg1"/>
                </a:solidFill>
              </a:rPr>
              <a:t>Ruthy</a:t>
            </a:r>
            <a:r>
              <a:rPr lang="en-GB" sz="3200" dirty="0">
                <a:solidFill>
                  <a:schemeClr val="bg1"/>
                </a:solidFill>
              </a:rPr>
              <a:t> McIver</a:t>
            </a:r>
            <a:r>
              <a:rPr lang="en-GB" sz="3200" baseline="30000" dirty="0">
                <a:solidFill>
                  <a:schemeClr val="bg1"/>
                </a:solidFill>
              </a:rPr>
              <a:t>5</a:t>
            </a:r>
            <a:r>
              <a:rPr lang="en-GB" sz="3200" dirty="0">
                <a:solidFill>
                  <a:schemeClr val="bg1"/>
                </a:solidFill>
              </a:rPr>
              <a:t>, Rebecca Wigan</a:t>
            </a:r>
            <a:r>
              <a:rPr lang="en-GB" sz="3200" baseline="30000" dirty="0">
                <a:solidFill>
                  <a:schemeClr val="bg1"/>
                </a:solidFill>
              </a:rPr>
              <a:t>6</a:t>
            </a:r>
            <a:r>
              <a:rPr lang="en-GB" sz="3200" dirty="0">
                <a:solidFill>
                  <a:schemeClr val="bg1"/>
                </a:solidFill>
              </a:rPr>
              <a:t>, Marti Kaiser</a:t>
            </a:r>
            <a:r>
              <a:rPr lang="en-GB" sz="3200" baseline="30000" dirty="0">
                <a:solidFill>
                  <a:schemeClr val="bg1"/>
                </a:solidFill>
              </a:rPr>
              <a:t>6</a:t>
            </a:r>
            <a:r>
              <a:rPr lang="en-GB" sz="3200" dirty="0">
                <a:solidFill>
                  <a:schemeClr val="bg1"/>
                </a:solidFill>
              </a:rPr>
              <a:t>, Kate Maddaford</a:t>
            </a:r>
            <a:r>
              <a:rPr lang="en-GB" sz="3200" baseline="30000" dirty="0">
                <a:solidFill>
                  <a:schemeClr val="bg1"/>
                </a:solidFill>
              </a:rPr>
              <a:t>6</a:t>
            </a:r>
            <a:r>
              <a:rPr lang="en-GB" sz="3200" dirty="0">
                <a:solidFill>
                  <a:schemeClr val="bg1"/>
                </a:solidFill>
              </a:rPr>
              <a:t>, Anna McNulty</a:t>
            </a:r>
            <a:r>
              <a:rPr lang="en-GB" sz="3200" baseline="30000" dirty="0">
                <a:solidFill>
                  <a:schemeClr val="bg1"/>
                </a:solidFill>
              </a:rPr>
              <a:t>5</a:t>
            </a:r>
            <a:r>
              <a:rPr lang="en-GB" sz="3200" dirty="0">
                <a:solidFill>
                  <a:schemeClr val="bg1"/>
                </a:solidFill>
              </a:rPr>
              <a:t>, John Kaldor</a:t>
            </a:r>
            <a:r>
              <a:rPr lang="en-GB" sz="3200" baseline="30000" dirty="0">
                <a:solidFill>
                  <a:schemeClr val="bg1"/>
                </a:solidFill>
              </a:rPr>
              <a:t>3</a:t>
            </a:r>
            <a:r>
              <a:rPr lang="en-GB" sz="3200" dirty="0">
                <a:solidFill>
                  <a:schemeClr val="bg1"/>
                </a:solidFill>
              </a:rPr>
              <a:t>, Christopher K. Fairley</a:t>
            </a:r>
            <a:r>
              <a:rPr lang="en-GB" sz="3200" baseline="30000" dirty="0">
                <a:solidFill>
                  <a:schemeClr val="bg1"/>
                </a:solidFill>
              </a:rPr>
              <a:t>2,6</a:t>
            </a:r>
            <a:r>
              <a:rPr lang="en-GB" sz="3200" dirty="0">
                <a:solidFill>
                  <a:schemeClr val="bg1"/>
                </a:solidFill>
              </a:rPr>
              <a:t>, Rebecca Guy</a:t>
            </a:r>
            <a:r>
              <a:rPr lang="en-GB" sz="3200" baseline="30000" dirty="0">
                <a:solidFill>
                  <a:schemeClr val="bg1"/>
                </a:solidFill>
              </a:rPr>
              <a:t>3</a:t>
            </a:r>
            <a:r>
              <a:rPr lang="en-GB" sz="3200" dirty="0">
                <a:solidFill>
                  <a:schemeClr val="bg1"/>
                </a:solidFill>
              </a:rPr>
              <a:t> on behalf of the PUSH study group*</a:t>
            </a:r>
          </a:p>
          <a:p>
            <a:pPr algn="ctr"/>
            <a:r>
              <a:rPr lang="en-GB" sz="2400" baseline="30000" dirty="0">
                <a:solidFill>
                  <a:schemeClr val="bg1"/>
                </a:solidFill>
              </a:rPr>
              <a:t>1</a:t>
            </a:r>
            <a:r>
              <a:rPr lang="en-GB" sz="2400" dirty="0">
                <a:solidFill>
                  <a:schemeClr val="bg1"/>
                </a:solidFill>
              </a:rPr>
              <a:t> Department of Clinical Research and Development, London School of Hygiene and Tropical Medicine, London, UK; </a:t>
            </a:r>
            <a:r>
              <a:rPr lang="en-GB" sz="2400" baseline="30000" dirty="0">
                <a:solidFill>
                  <a:schemeClr val="bg1"/>
                </a:solidFill>
              </a:rPr>
              <a:t>2 </a:t>
            </a:r>
            <a:r>
              <a:rPr lang="en-GB" sz="2400" dirty="0">
                <a:solidFill>
                  <a:schemeClr val="bg1"/>
                </a:solidFill>
              </a:rPr>
              <a:t>Central Clinical School, Monash University, Australia; </a:t>
            </a:r>
            <a:r>
              <a:rPr lang="en-GB" sz="2400" baseline="30000" dirty="0">
                <a:solidFill>
                  <a:schemeClr val="bg1"/>
                </a:solidFill>
              </a:rPr>
              <a:t>3</a:t>
            </a:r>
            <a:r>
              <a:rPr lang="en-GB" sz="2400" dirty="0">
                <a:solidFill>
                  <a:schemeClr val="bg1"/>
                </a:solidFill>
              </a:rPr>
              <a:t> Kirby Institute, University of New South Wales, Sydney, Australia;</a:t>
            </a:r>
          </a:p>
          <a:p>
            <a:pPr algn="ctr"/>
            <a:r>
              <a:rPr lang="en-GB" sz="2400" baseline="30000" dirty="0">
                <a:solidFill>
                  <a:schemeClr val="bg1"/>
                </a:solidFill>
              </a:rPr>
              <a:t>4 </a:t>
            </a:r>
            <a:r>
              <a:rPr lang="en-GB" sz="2400" dirty="0">
                <a:solidFill>
                  <a:schemeClr val="bg1"/>
                </a:solidFill>
              </a:rPr>
              <a:t>World Health Organization, Geneva, Switzerland; </a:t>
            </a:r>
            <a:r>
              <a:rPr lang="en-GB" sz="2400" baseline="30000" dirty="0">
                <a:solidFill>
                  <a:schemeClr val="bg1"/>
                </a:solidFill>
              </a:rPr>
              <a:t>5</a:t>
            </a:r>
            <a:r>
              <a:rPr lang="en-GB" sz="2400" dirty="0">
                <a:solidFill>
                  <a:schemeClr val="bg1"/>
                </a:solidFill>
              </a:rPr>
              <a:t> Sydney Sexual Health Centre, Sydney, Australia; </a:t>
            </a:r>
            <a:r>
              <a:rPr lang="en-GB" sz="2400" baseline="30000" dirty="0">
                <a:solidFill>
                  <a:schemeClr val="bg1"/>
                </a:solidFill>
              </a:rPr>
              <a:t>6</a:t>
            </a:r>
            <a:r>
              <a:rPr lang="en-GB" sz="2400" dirty="0">
                <a:solidFill>
                  <a:schemeClr val="bg1"/>
                </a:solidFill>
              </a:rPr>
              <a:t> Melbourne Sexual Health Centre, Melbourne, Australia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*PUSH study group also includes: Benjamin </a:t>
            </a:r>
            <a:r>
              <a:rPr lang="en-GB" sz="2400" dirty="0" err="1">
                <a:solidFill>
                  <a:schemeClr val="bg1"/>
                </a:solidFill>
              </a:rPr>
              <a:t>Bavinton</a:t>
            </a:r>
            <a:r>
              <a:rPr lang="en-GB" sz="2400" dirty="0">
                <a:solidFill>
                  <a:schemeClr val="bg1"/>
                </a:solidFill>
              </a:rPr>
              <a:t>, Marcus Chen, Eric Chow, Damian Conway, Andrew </a:t>
            </a:r>
            <a:r>
              <a:rPr lang="en-GB" sz="2400" dirty="0" err="1">
                <a:solidFill>
                  <a:schemeClr val="bg1"/>
                </a:solidFill>
              </a:rPr>
              <a:t>Grulich</a:t>
            </a:r>
            <a:r>
              <a:rPr lang="en-GB" sz="2400" dirty="0">
                <a:solidFill>
                  <a:schemeClr val="bg1"/>
                </a:solidFill>
              </a:rPr>
              <a:t>, Martin Holt, Adam Hynes, Karl Johnson, Garrett </a:t>
            </a:r>
            <a:r>
              <a:rPr lang="en-GB" sz="2400" dirty="0" err="1">
                <a:solidFill>
                  <a:schemeClr val="bg1"/>
                </a:solidFill>
              </a:rPr>
              <a:t>Prestage</a:t>
            </a:r>
            <a:r>
              <a:rPr lang="en-GB" sz="2400" dirty="0">
                <a:solidFill>
                  <a:schemeClr val="bg1"/>
                </a:solidFill>
              </a:rPr>
              <a:t>, Mark </a:t>
            </a:r>
            <a:r>
              <a:rPr lang="en-GB" sz="2400" dirty="0" err="1">
                <a:solidFill>
                  <a:schemeClr val="bg1"/>
                </a:solidFill>
              </a:rPr>
              <a:t>Stoove</a:t>
            </a:r>
            <a:endParaRPr lang="en-GB" sz="2400" dirty="0">
              <a:solidFill>
                <a:schemeClr val="bg1"/>
              </a:solidFill>
            </a:endParaRPr>
          </a:p>
          <a:p>
            <a:pPr algn="ctr"/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1035" name="AutoShape 11"/>
          <p:cNvCxnSpPr>
            <a:cxnSpLocks noChangeShapeType="1"/>
          </p:cNvCxnSpPr>
          <p:nvPr/>
        </p:nvCxnSpPr>
        <p:spPr bwMode="auto">
          <a:xfrm>
            <a:off x="11940877" y="28863607"/>
            <a:ext cx="18922008" cy="0"/>
          </a:xfrm>
          <a:prstGeom prst="straightConnector1">
            <a:avLst/>
          </a:prstGeom>
          <a:noFill/>
          <a:ln w="76200">
            <a:solidFill>
              <a:srgbClr val="EF40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148422" y="28889896"/>
            <a:ext cx="42803763" cy="1411605"/>
          </a:xfrm>
          <a:prstGeom prst="rect">
            <a:avLst/>
          </a:prstGeom>
          <a:solidFill>
            <a:srgbClr val="E7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64"/>
          </a:p>
        </p:txBody>
      </p:sp>
      <p:sp>
        <p:nvSpPr>
          <p:cNvPr id="14" name="TextBox 13"/>
          <p:cNvSpPr txBox="1"/>
          <p:nvPr/>
        </p:nvSpPr>
        <p:spPr>
          <a:xfrm>
            <a:off x="275770" y="29178175"/>
            <a:ext cx="8348516" cy="82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65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PRESENTED AT THE 23</a:t>
            </a:r>
            <a:r>
              <a:rPr lang="en-GB" sz="2365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RD</a:t>
            </a:r>
            <a:r>
              <a:rPr lang="en-GB" sz="2365" b="1" dirty="0">
                <a:solidFill>
                  <a:schemeClr val="bg1"/>
                </a:solidFill>
                <a:latin typeface="Century Gothic" panose="020B0502020202020204" pitchFamily="34" charset="0"/>
              </a:rPr>
              <a:t> INTERNATIONAL AIDS CONFERENCE (AIDS 2020) </a:t>
            </a:r>
            <a:r>
              <a:rPr lang="es-ES" sz="2365" b="1" dirty="0">
                <a:solidFill>
                  <a:schemeClr val="bg1"/>
                </a:solidFill>
                <a:latin typeface="Century Gothic" panose="020B0502020202020204" pitchFamily="34" charset="0"/>
              </a:rPr>
              <a:t>| 6-10 JULY 2020</a:t>
            </a:r>
            <a:endParaRPr lang="en-GB" sz="2365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854" y="29111273"/>
            <a:ext cx="5430051" cy="916274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871120" y="3817906"/>
            <a:ext cx="13915669" cy="64683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21024" tIns="21024" rIns="21024" bIns="21024" numCol="1" anchor="t" anchorCtr="0" compatLnSpc="1">
            <a:prstTxWarp prst="textNoShape">
              <a:avLst/>
            </a:prstTxWarp>
          </a:bodyPr>
          <a:lstStyle/>
          <a:p>
            <a:pPr algn="ctr" defTabSz="525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E72240"/>
                </a:solidFill>
                <a:latin typeface="Arial" panose="020B0604020202020204" pitchFamily="34" charset="0"/>
              </a:rPr>
              <a:t>RESULTS</a:t>
            </a:r>
          </a:p>
          <a:p>
            <a:r>
              <a:rPr lang="en-US" sz="4800" b="1" i="1" dirty="0"/>
              <a:t>Study population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Median age 34 years [IQR 29-43]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57% born outside Australia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77% completed tertiary education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9% had never tested or tested for HIV more than one year ago.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47% &gt;6 sexual partners in the last six months</a:t>
            </a:r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846332" y="24428670"/>
            <a:ext cx="41591550" cy="38215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21024" tIns="21024" rIns="21024" bIns="21024" numCol="1" anchor="t" anchorCtr="0" compatLnSpc="1">
            <a:prstTxWarp prst="textNoShape">
              <a:avLst/>
            </a:prstTxWarp>
          </a:bodyPr>
          <a:lstStyle/>
          <a:p>
            <a:pPr algn="ctr" defTabSz="525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E72240"/>
                </a:solidFill>
                <a:latin typeface="Arial" panose="020B0604020202020204" pitchFamily="34" charset="0"/>
              </a:rPr>
              <a:t>CONCLUSIONS</a:t>
            </a:r>
          </a:p>
          <a:p>
            <a:pPr algn="ctr"/>
            <a:r>
              <a:rPr lang="en-US" sz="5400" dirty="0"/>
              <a:t>1) HIVST kits were particularly appealing to GBM born outside of Australia (a group at higher risk for HIV compared to Australian-born)</a:t>
            </a:r>
          </a:p>
          <a:p>
            <a:pPr algn="ctr"/>
            <a:r>
              <a:rPr lang="en-US" sz="5400" dirty="0"/>
              <a:t>2) Both oral and finger-prick HIVST kits should be made available to optimize uptake of HIVST. </a:t>
            </a:r>
          </a:p>
          <a:p>
            <a:pPr algn="ctr"/>
            <a:r>
              <a:rPr lang="en-US" sz="5400" dirty="0"/>
              <a:t>3) Errors were relatively common in an educated group of men. Further refinements of the instructions and kit design might improve usability</a:t>
            </a:r>
            <a:r>
              <a:rPr lang="en-US" sz="6000" dirty="0"/>
              <a:t>. </a:t>
            </a:r>
            <a:endParaRPr lang="en-GB" sz="6000" dirty="0"/>
          </a:p>
        </p:txBody>
      </p:sp>
      <p:pic>
        <p:nvPicPr>
          <p:cNvPr id="17" name="Google Shape;160;p27">
            <a:extLst>
              <a:ext uri="{FF2B5EF4-FFF2-40B4-BE49-F238E27FC236}">
                <a16:creationId xmlns:a16="http://schemas.microsoft.com/office/drawing/2014/main" id="{B19312C6-1D7A-E546-AD21-3D80490EB2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9761" y="29210553"/>
            <a:ext cx="3313243" cy="81698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8" name="Google Shape;156;p27">
            <a:extLst>
              <a:ext uri="{FF2B5EF4-FFF2-40B4-BE49-F238E27FC236}">
                <a16:creationId xmlns:a16="http://schemas.microsoft.com/office/drawing/2014/main" id="{14724DD4-B22E-E045-AC78-1F925393A26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19002" y="29231971"/>
            <a:ext cx="1346093" cy="93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1;p27">
            <a:extLst>
              <a:ext uri="{FF2B5EF4-FFF2-40B4-BE49-F238E27FC236}">
                <a16:creationId xmlns:a16="http://schemas.microsoft.com/office/drawing/2014/main" id="{81F1C4D8-1642-D548-AEA1-2C303CF53F6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445404" y="29231971"/>
            <a:ext cx="1610696" cy="94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2;p27">
            <a:extLst>
              <a:ext uri="{FF2B5EF4-FFF2-40B4-BE49-F238E27FC236}">
                <a16:creationId xmlns:a16="http://schemas.microsoft.com/office/drawing/2014/main" id="{D99C6437-7580-F04A-922D-EA4DB1F3E62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626581" y="29240607"/>
            <a:ext cx="949184" cy="949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3;p27">
            <a:extLst>
              <a:ext uri="{FF2B5EF4-FFF2-40B4-BE49-F238E27FC236}">
                <a16:creationId xmlns:a16="http://schemas.microsoft.com/office/drawing/2014/main" id="{9E41772A-49BF-4044-965B-E6248AD61B7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312788" y="29276687"/>
            <a:ext cx="811401" cy="75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5;p27">
            <a:extLst>
              <a:ext uri="{FF2B5EF4-FFF2-40B4-BE49-F238E27FC236}">
                <a16:creationId xmlns:a16="http://schemas.microsoft.com/office/drawing/2014/main" id="{67098DC5-3238-7A4F-BB1D-97D97EA5A56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51386" y="29206745"/>
            <a:ext cx="17780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4;p27">
            <a:extLst>
              <a:ext uri="{FF2B5EF4-FFF2-40B4-BE49-F238E27FC236}">
                <a16:creationId xmlns:a16="http://schemas.microsoft.com/office/drawing/2014/main" id="{FFF9932D-1F38-B047-B09F-86F5AB6B65E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719732" y="29299280"/>
            <a:ext cx="1661145" cy="53585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5BEFDD-9431-D24D-893F-18FC7ED17242}"/>
              </a:ext>
            </a:extLst>
          </p:cNvPr>
          <p:cNvSpPr txBox="1"/>
          <p:nvPr/>
        </p:nvSpPr>
        <p:spPr>
          <a:xfrm>
            <a:off x="23990300" y="29194062"/>
            <a:ext cx="118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Contact: </a:t>
            </a:r>
            <a:r>
              <a:rPr lang="en-US" sz="4400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Jason.Ong@monash.edu</a:t>
            </a:r>
            <a:r>
              <a:rPr lang="en-US" sz="4400" dirty="0">
                <a:solidFill>
                  <a:schemeClr val="bg1"/>
                </a:solidFill>
              </a:rPr>
              <a:t> @</a:t>
            </a:r>
            <a:r>
              <a:rPr lang="en-US" sz="4400" dirty="0" err="1">
                <a:solidFill>
                  <a:schemeClr val="bg1"/>
                </a:solidFill>
              </a:rPr>
              <a:t>DrJasonJOng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B1932BBF-A5D9-D54E-A9E9-99C3ED6E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728" y="3822279"/>
            <a:ext cx="12005154" cy="105531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21024" tIns="21024" rIns="21024" bIns="21024" numCol="1" anchor="t" anchorCtr="0" compatLnSpc="1">
            <a:prstTxWarp prst="textNoShape">
              <a:avLst/>
            </a:prstTxWarp>
          </a:bodyPr>
          <a:lstStyle/>
          <a:p>
            <a:pPr algn="ctr" defTabSz="525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E72240"/>
                </a:solidFill>
                <a:latin typeface="Arial" panose="020B0604020202020204" pitchFamily="34" charset="0"/>
              </a:rPr>
              <a:t>Future use</a:t>
            </a:r>
          </a:p>
          <a:p>
            <a:r>
              <a:rPr lang="en-US" sz="4800" b="1" i="1" dirty="0"/>
              <a:t>Overall preference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58% </a:t>
            </a:r>
            <a:r>
              <a:rPr lang="en-US" sz="4800" dirty="0" err="1"/>
              <a:t>Oraquick</a:t>
            </a:r>
            <a:r>
              <a:rPr lang="en-US" sz="4800" dirty="0"/>
              <a:t> (95% CI: 50-65)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41% </a:t>
            </a:r>
            <a:r>
              <a:rPr lang="en-US" sz="4800" dirty="0" err="1"/>
              <a:t>AtomoRapid</a:t>
            </a:r>
            <a:r>
              <a:rPr lang="en-US" sz="4800" dirty="0"/>
              <a:t> (95% CI: 33-49)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1% no preference (95% CI: 0-5)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  <a:p>
            <a:pPr lvl="0">
              <a:buSzPts val="1800"/>
            </a:pPr>
            <a:r>
              <a:rPr lang="en-GB" sz="4800" dirty="0"/>
              <a:t>Compared to Australian-born GBM, men born overseas had: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 dirty="0"/>
              <a:t>21.3% greater odds of using HIVST (95% CI: -2.0, 50.1)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 dirty="0"/>
              <a:t>29.3% greater odds to give HIVST kit to a regular partner (95% CI: 2.6, 63.0)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 dirty="0"/>
              <a:t>45.7% greater odds to give HIVST to a casual partner (95% CI: 13.5, 87.1)</a:t>
            </a:r>
          </a:p>
          <a:p>
            <a:pPr algn="ctr" defTabSz="52557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dirty="0"/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126902"/>
              </p:ext>
            </p:extLst>
          </p:nvPr>
        </p:nvGraphicFramePr>
        <p:xfrm>
          <a:off x="29877782" y="14257212"/>
          <a:ext cx="12925981" cy="9288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7584917"/>
              </p:ext>
            </p:extLst>
          </p:nvPr>
        </p:nvGraphicFramePr>
        <p:xfrm>
          <a:off x="15700739" y="14010582"/>
          <a:ext cx="13915669" cy="9683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pic>
        <p:nvPicPr>
          <p:cNvPr id="29" name="Picture 28" descr="A picture containing food, sitting, table&#10;&#10;Description automatically generated">
            <a:extLst>
              <a:ext uri="{FF2B5EF4-FFF2-40B4-BE49-F238E27FC236}">
                <a16:creationId xmlns:a16="http://schemas.microsoft.com/office/drawing/2014/main" id="{2F2A3AC0-5568-4141-9692-0C43E1B7CF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196278" y="10694245"/>
            <a:ext cx="7974167" cy="3009651"/>
          </a:xfrm>
          <a:prstGeom prst="rect">
            <a:avLst/>
          </a:prstGeom>
        </p:spPr>
      </p:pic>
      <p:pic>
        <p:nvPicPr>
          <p:cNvPr id="8" name="PUSH presentation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701540" y="291492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634</Words>
  <Application>Microsoft Office PowerPoint</Application>
  <PresentationFormat>Benutzerdefiniert</PresentationFormat>
  <Paragraphs>46</Paragraphs>
  <Slides>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Mona Dolan</dc:creator>
  <cp:lastModifiedBy>Alexander Leb</cp:lastModifiedBy>
  <cp:revision>49</cp:revision>
  <dcterms:created xsi:type="dcterms:W3CDTF">2016-06-23T11:49:10Z</dcterms:created>
  <dcterms:modified xsi:type="dcterms:W3CDTF">2020-06-30T13:15:35Z</dcterms:modified>
</cp:coreProperties>
</file>